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82" r:id="rId3"/>
    <p:sldId id="263" r:id="rId4"/>
    <p:sldId id="264" r:id="rId5"/>
    <p:sldId id="265" r:id="rId6"/>
    <p:sldId id="266" r:id="rId7"/>
    <p:sldId id="268" r:id="rId8"/>
    <p:sldId id="267" r:id="rId9"/>
    <p:sldId id="269" r:id="rId10"/>
    <p:sldId id="257" r:id="rId11"/>
    <p:sldId id="259" r:id="rId12"/>
    <p:sldId id="260" r:id="rId13"/>
    <p:sldId id="261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9" r:id="rId24"/>
    <p:sldId id="280" r:id="rId25"/>
    <p:sldId id="281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09"/>
  </p:normalViewPr>
  <p:slideViewPr>
    <p:cSldViewPr snapToGrid="0">
      <p:cViewPr varScale="1">
        <p:scale>
          <a:sx n="174" d="100"/>
          <a:sy n="174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Covered under MIT Open-Source License, © 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Covered Under MIT Open Source License, © 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landgre/Python_Curve_Pars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jlandgre/Python_Curve_Pars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elveengineer.com/the-right-modeling-and-analysis-tools-for-the-job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numpy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pi.org/project/regex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openpyxl.readthedocs.io/en/stable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pypi.org/project/pytest/" TargetMode="Externa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Techniques for Engineers and Scientists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J.D. Landgrebe </a:t>
            </a:r>
          </a:p>
          <a:p>
            <a:r>
              <a:rPr lang="en-US" sz="2000" dirty="0"/>
              <a:t>Dept. of Chemical Engineering</a:t>
            </a:r>
          </a:p>
          <a:p>
            <a:r>
              <a:rPr lang="en-US" sz="2000" dirty="0"/>
              <a:t>University of Delaware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Objectives</a:t>
            </a:r>
            <a:b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Working with Experiment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person in a white coat doing a science experiment&#10;&#10;Description automatically generated">
            <a:extLst>
              <a:ext uri="{FF2B5EF4-FFF2-40B4-BE49-F238E27FC236}">
                <a16:creationId xmlns:a16="http://schemas.microsoft.com/office/drawing/2014/main" id="{FBD1115A-DF7E-1A62-666F-947B5679B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4" t="-436" r="24613" b="439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2726" y="1896533"/>
            <a:ext cx="7362740" cy="4478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Experiments</a:t>
            </a:r>
            <a:r>
              <a:rPr lang="en-US" sz="1600" baseline="30000" dirty="0"/>
              <a:t>*</a:t>
            </a:r>
            <a:r>
              <a:rPr lang="en-US" sz="1600" dirty="0"/>
              <a:t> have a common data structure (we will call it “architecture”).</a:t>
            </a:r>
          </a:p>
          <a:p>
            <a:pPr marL="0" indent="0">
              <a:buNone/>
            </a:pPr>
            <a:r>
              <a:rPr lang="en-US" sz="1600" dirty="0"/>
              <a:t>Recognizing this lets us master common data techniques to analyze efficiently and have data in good formats for graphing</a:t>
            </a:r>
          </a:p>
          <a:p>
            <a:pPr marL="0" indent="0">
              <a:buNone/>
            </a:pPr>
            <a:r>
              <a:rPr lang="en-US" sz="1600" u="sng" dirty="0"/>
              <a:t>Objectives</a:t>
            </a:r>
          </a:p>
          <a:p>
            <a:r>
              <a:rPr lang="en-US" sz="1600" dirty="0"/>
              <a:t>Learn reusable terms for the data elements from experiments</a:t>
            </a:r>
          </a:p>
          <a:p>
            <a:r>
              <a:rPr lang="en-US" sz="1600" dirty="0"/>
              <a:t>Learn how use software to do needed transformations to go from raw data to analyzed summary</a:t>
            </a:r>
          </a:p>
          <a:p>
            <a:r>
              <a:rPr lang="en-US" sz="1600" dirty="0"/>
              <a:t>Learn how to “curate” experimental data to make it easy to find and share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* Data don’t know whether they were generated in a lab or virtual experiment, so this applies to computer modeling data in addition to physical experiments</a:t>
            </a:r>
          </a:p>
        </p:txBody>
      </p:sp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are Experiments?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512826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u="sng" dirty="0"/>
              <a:t>Experiments Cover An amazing range for engineers and scientists!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a production or lab-scale batch of several product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Run a packing line using pre-set conditions for a set amount of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Crash a sensor-equipped car into a wall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Diaper a baby with several product designs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Drive a F1 car around a track with several various fuel mixtures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Ask a man to shave his face with 3 different types of razors on consecutive days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batches of cookies with different types of chocolate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Wash test, fabric swatches with different detergent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different catalysts to run a chemical conversion with the same starting materials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PCR to replicate and sequence the DNA from multiple virus samples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Mop floors with mops using different cleaning solutions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Surgically implant artificial joints manufactured with different polymeric coatings</a:t>
            </a:r>
          </a:p>
        </p:txBody>
      </p:sp>
    </p:spTree>
    <p:extLst>
      <p:ext uri="{BB962C8B-B14F-4D97-AF65-F5344CB8AC3E}">
        <p14:creationId xmlns:p14="http://schemas.microsoft.com/office/powerpoint/2010/main" val="143747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Do these have in common?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(or ”</a:t>
            </a:r>
            <a:r>
              <a:rPr lang="en-US" sz="1600" b="1" dirty="0">
                <a:solidFill>
                  <a:schemeClr val="tx2"/>
                </a:solidFill>
              </a:rPr>
              <a:t>studies</a:t>
            </a:r>
            <a:r>
              <a:rPr lang="en-US" sz="1600" dirty="0">
                <a:solidFill>
                  <a:schemeClr val="tx2"/>
                </a:solidFill>
              </a:rPr>
              <a:t>”…we will use synonymously) are a building block for designing and confirming products.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have “</a:t>
            </a:r>
            <a:r>
              <a:rPr lang="en-US" sz="1600" b="1" dirty="0">
                <a:solidFill>
                  <a:schemeClr val="tx2"/>
                </a:solidFill>
              </a:rPr>
              <a:t>runs</a:t>
            </a:r>
            <a:r>
              <a:rPr lang="en-US" sz="1600" dirty="0">
                <a:solidFill>
                  <a:schemeClr val="tx2"/>
                </a:solidFill>
              </a:rPr>
              <a:t>” consisting of one or more conditions having controlled inputs such as the starting materials and test conditions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A run can be described by a list of the “</a:t>
            </a:r>
            <a:r>
              <a:rPr lang="en-US" sz="1600" b="1" dirty="0">
                <a:solidFill>
                  <a:schemeClr val="tx2"/>
                </a:solidFill>
              </a:rPr>
              <a:t>run variable</a:t>
            </a:r>
            <a:r>
              <a:rPr lang="en-US" sz="1600" dirty="0">
                <a:solidFill>
                  <a:schemeClr val="tx2"/>
                </a:solidFill>
              </a:rPr>
              <a:t>” values which are the pre-set inputs and important ambient conditions recorded during the run.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generate “</a:t>
            </a:r>
            <a:r>
              <a:rPr lang="en-US" sz="1600" b="1" dirty="0">
                <a:solidFill>
                  <a:schemeClr val="tx2"/>
                </a:solidFill>
              </a:rPr>
              <a:t>raw data</a:t>
            </a:r>
            <a:r>
              <a:rPr lang="en-US" sz="1600" dirty="0">
                <a:solidFill>
                  <a:schemeClr val="tx2"/>
                </a:solidFill>
              </a:rPr>
              <a:t>” consisting of the original measurements to assess what happened (detailed speed versus time data for F1 car circuit around a track)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The raw data gets converted to “</a:t>
            </a:r>
            <a:r>
              <a:rPr lang="en-US" sz="1600" b="1" dirty="0">
                <a:solidFill>
                  <a:schemeClr val="tx2"/>
                </a:solidFill>
              </a:rPr>
              <a:t>parameterized data</a:t>
            </a:r>
            <a:r>
              <a:rPr lang="en-US" sz="1600" dirty="0">
                <a:solidFill>
                  <a:schemeClr val="tx2"/>
                </a:solidFill>
              </a:rPr>
              <a:t>” which is quantities reflecting the outcome (average speed for a complete track circuit)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Run variable values can be assembled into a “</a:t>
            </a:r>
            <a:r>
              <a:rPr lang="en-US" sz="1600" b="1" dirty="0">
                <a:solidFill>
                  <a:schemeClr val="tx2"/>
                </a:solidFill>
              </a:rPr>
              <a:t>run matrix</a:t>
            </a:r>
            <a:r>
              <a:rPr lang="en-US" sz="1600" dirty="0">
                <a:solidFill>
                  <a:schemeClr val="tx2"/>
                </a:solidFill>
              </a:rPr>
              <a:t>” with a single row of values for each run</a:t>
            </a:r>
          </a:p>
        </p:txBody>
      </p:sp>
      <p:pic>
        <p:nvPicPr>
          <p:cNvPr id="20" name="Picture 19" descr="Complex maths formulae on a blackboard">
            <a:extLst>
              <a:ext uri="{FF2B5EF4-FFF2-40B4-BE49-F238E27FC236}">
                <a16:creationId xmlns:a16="http://schemas.microsoft.com/office/drawing/2014/main" id="{55773974-A9E5-8163-CE72-D16496B5E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3" r="18179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8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pic>
        <p:nvPicPr>
          <p:cNvPr id="6" name="Content Placeholder 5" descr="A diagram of a data flow&#10;&#10;Description automatically generated">
            <a:extLst>
              <a:ext uri="{FF2B5EF4-FFF2-40B4-BE49-F238E27FC236}">
                <a16:creationId xmlns:a16="http://schemas.microsoft.com/office/drawing/2014/main" id="{5ADD9613-E71E-8D96-A314-1CA6C4B7D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0" y="1301675"/>
            <a:ext cx="11093694" cy="4598371"/>
          </a:xfrm>
        </p:spPr>
      </p:pic>
    </p:spTree>
    <p:extLst>
      <p:ext uri="{BB962C8B-B14F-4D97-AF65-F5344CB8AC3E}">
        <p14:creationId xmlns:p14="http://schemas.microsoft.com/office/powerpoint/2010/main" val="151913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Why does Standard Study Nomenclature matter?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180496"/>
            <a:ext cx="6917210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endParaRPr lang="en-US"/>
          </a:p>
          <a:p>
            <a:pPr marL="342900" indent="-342900"/>
            <a:r>
              <a:rPr lang="en-US"/>
              <a:t>Reusable ”lens” that you can use in any context</a:t>
            </a:r>
          </a:p>
          <a:p>
            <a:pPr marL="342900" indent="-342900"/>
            <a:r>
              <a:rPr lang="en-US"/>
              <a:t>Knowing nomenclature and architecture gives you a “seeing eye” for how to plan and organize experiments</a:t>
            </a:r>
          </a:p>
          <a:p>
            <a:pPr marL="342900" indent="-342900"/>
            <a:r>
              <a:rPr lang="en-US"/>
              <a:t>Identifies efficient, </a:t>
            </a:r>
            <a:r>
              <a:rPr lang="en-US" u="sng"/>
              <a:t>generic</a:t>
            </a:r>
            <a:r>
              <a:rPr lang="en-US"/>
              <a:t> ways of converting the Run Matrix and Raw Data into analyzed data and conclusions</a:t>
            </a:r>
          </a:p>
          <a:p>
            <a:pPr lvl="1"/>
            <a:r>
              <a:rPr lang="en-US"/>
              <a:t>Parsers to convert raw data to structured tables</a:t>
            </a:r>
          </a:p>
          <a:p>
            <a:pPr lvl="1"/>
            <a:r>
              <a:rPr lang="en-US"/>
              <a:t>“Join” and “Concatenate” to bring data together into a “Master Study File”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looking at a big eye&#10;&#10;Description automatically generated">
            <a:extLst>
              <a:ext uri="{FF2B5EF4-FFF2-40B4-BE49-F238E27FC236}">
                <a16:creationId xmlns:a16="http://schemas.microsoft.com/office/drawing/2014/main" id="{D0B7E518-F66B-4F10-1190-34A776F62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915" y="2671858"/>
            <a:ext cx="3059782" cy="30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5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JMP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Techniques exercise with JMP tables menu for reshaping typical data – Join, Concatenate, Stack, Split</a:t>
            </a:r>
          </a:p>
          <a:p>
            <a:r>
              <a:rPr lang="en-US" dirty="0"/>
              <a:t>Break into groups</a:t>
            </a:r>
          </a:p>
          <a:p>
            <a:r>
              <a:rPr lang="en-US" dirty="0"/>
              <a:t>Work the exercises individually + together and compare notes</a:t>
            </a:r>
          </a:p>
          <a:p>
            <a:r>
              <a:rPr lang="en-US" dirty="0"/>
              <a:t>Study questions: Share with your group an interesting dialog box option you found</a:t>
            </a:r>
          </a:p>
          <a:p>
            <a:r>
              <a:rPr lang="en-US" dirty="0"/>
              <a:t>JDL demo</a:t>
            </a:r>
          </a:p>
        </p:txBody>
      </p:sp>
    </p:spTree>
    <p:extLst>
      <p:ext uri="{BB962C8B-B14F-4D97-AF65-F5344CB8AC3E}">
        <p14:creationId xmlns:p14="http://schemas.microsoft.com/office/powerpoint/2010/main" val="123905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“Parsing” refers to going from a repeatable non-structured format to structured rows/columns</a:t>
            </a:r>
          </a:p>
          <a:p>
            <a:r>
              <a:rPr lang="en-US" dirty="0"/>
              <a:t>Parsing needs to identify samples by its RunID, SampleID (e.g. sampling time/location) and AnalysisID metadata for the result to be considered “structured” (e.g. each sample’s data uniquely identified and traceable back to its source)</a:t>
            </a:r>
          </a:p>
          <a:p>
            <a:r>
              <a:rPr lang="en-US" b="1" dirty="0"/>
              <a:t>Study owner needs to pre-plan/intervene with lab to ensure metadata are available/</a:t>
            </a:r>
            <a:r>
              <a:rPr lang="en-US" b="1" dirty="0" err="1"/>
              <a:t>parseable</a:t>
            </a:r>
            <a:r>
              <a:rPr lang="en-US" b="1" dirty="0"/>
              <a:t> post-measurement!!!</a:t>
            </a:r>
          </a:p>
          <a:p>
            <a:r>
              <a:rPr lang="en-US" dirty="0"/>
              <a:t>Parsing requirements vary [wildly!] depending on data source</a:t>
            </a:r>
          </a:p>
          <a:p>
            <a:r>
              <a:rPr lang="en-US" dirty="0"/>
              <a:t>Manually-entered data are a special case because humans are very creative about how they choose to enter data</a:t>
            </a:r>
          </a:p>
          <a:p>
            <a:r>
              <a:rPr lang="en-US" dirty="0"/>
              <a:t>Lab instruments typically have specialized software that outputs raw and/or parameterized data</a:t>
            </a:r>
          </a:p>
          <a:p>
            <a:r>
              <a:rPr lang="en-US" dirty="0"/>
              <a:t>Parsing example: tensile tester data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https://github.com/jlandgre/Python_Curve_Parser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3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</a:rPr>
              <a:t>Raw Data Parsing Example</a:t>
            </a:r>
            <a:br>
              <a:rPr lang="en-US" sz="2400">
                <a:solidFill>
                  <a:schemeClr val="tx2"/>
                </a:solidFill>
              </a:rPr>
            </a:br>
            <a:r>
              <a:rPr lang="en-US" sz="2400">
                <a:solidFill>
                  <a:schemeClr val="tx2"/>
                </a:solidFill>
              </a:rPr>
              <a:t>Data From MTS Tensile Tester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Testing involves pulling apart substrate(s) such as hook and loop fastener or adhesive-coated strip + landing surface</a:t>
            </a:r>
          </a:p>
          <a:p>
            <a:r>
              <a:rPr lang="en-US" dirty="0">
                <a:solidFill>
                  <a:schemeClr val="tx2"/>
                </a:solidFill>
              </a:rPr>
              <a:t>Measurement of force versus displacement while separating the materials –peak load and average load are key results</a:t>
            </a:r>
          </a:p>
          <a:p>
            <a:r>
              <a:rPr lang="en-US" dirty="0">
                <a:solidFill>
                  <a:schemeClr val="tx2"/>
                </a:solidFill>
              </a:rPr>
              <a:t>Requires multiple samples to get good data: Testing is noisy due to sample prep of joining substrates and general noise from failure testing</a:t>
            </a:r>
          </a:p>
        </p:txBody>
      </p:sp>
      <p:pic>
        <p:nvPicPr>
          <p:cNvPr id="7" name="Picture 6" descr="A person using a machine&#10;&#10;Description automatically generated">
            <a:extLst>
              <a:ext uri="{FF2B5EF4-FFF2-40B4-BE49-F238E27FC236}">
                <a16:creationId xmlns:a16="http://schemas.microsoft.com/office/drawing/2014/main" id="{AEAA877F-370F-1072-353B-C564E035B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22" y="659654"/>
            <a:ext cx="3530186" cy="2727069"/>
          </a:xfrm>
          <a:prstGeom prst="rect">
            <a:avLst/>
          </a:prstGeom>
        </p:spPr>
      </p:pic>
      <p:pic>
        <p:nvPicPr>
          <p:cNvPr id="5" name="Picture 4" descr="A close-up of a roll of adhesive tape&#10;&#10;Description automatically generated">
            <a:extLst>
              <a:ext uri="{FF2B5EF4-FFF2-40B4-BE49-F238E27FC236}">
                <a16:creationId xmlns:a16="http://schemas.microsoft.com/office/drawing/2014/main" id="{7537C4CD-591E-B654-AA30-46E26FFB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351" y="3736516"/>
            <a:ext cx="4039455" cy="2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17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74" y="740356"/>
            <a:ext cx="3924108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Raw Data Parsing Example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Data From MTS Tensile Tester Software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Instrument software outputs files containing data for multiple samples from a run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Raw files contain a combination of calculated parameters and raw data –we want to analyze both!!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C0F256-B6F2-B8FA-3537-8C4F4E39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7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Custom Python Parser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for Tensile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 try it with example data, clone from: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https://github.com/jlandgre/Python_Curve_Parser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Parser consists of a Python Class in curve_parse.py (run with example data from Example_Parse_Files.ipynb)</a:t>
            </a:r>
          </a:p>
          <a:p>
            <a:r>
              <a:rPr lang="en-US" dirty="0">
                <a:solidFill>
                  <a:schemeClr val="tx2"/>
                </a:solidFill>
              </a:rPr>
              <a:t>Creates output files: df_params.xlsx and df_raw.xlsx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46B94C-CF2E-2121-94A1-036188132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40" y="702156"/>
            <a:ext cx="4510047" cy="368696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1FA5EE-5B28-04E7-CBB2-2D33552A4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04" y="2788914"/>
            <a:ext cx="4324539" cy="29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7C93-AC88-D923-91D8-DBEAC278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Data Techniques for Analysis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B4BD-5D5A-E484-CF18-A5FE5E38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43598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What’s a healthy basis for selecting and using software as an engineer or scientist? </a:t>
            </a:r>
          </a:p>
          <a:p>
            <a:pPr lvl="1"/>
            <a:r>
              <a:rPr lang="en-US" dirty="0"/>
              <a:t>“Generalist” engineer/scientist software recommendations</a:t>
            </a:r>
          </a:p>
          <a:p>
            <a:pPr lvl="1"/>
            <a:r>
              <a:rPr lang="en-US" dirty="0"/>
              <a:t>Intro to JMP® software for exploratory data analysis, stats and visualization</a:t>
            </a:r>
          </a:p>
          <a:p>
            <a:r>
              <a:rPr lang="en-US" dirty="0"/>
              <a:t>Using Python and Python libraries in a practical way</a:t>
            </a:r>
          </a:p>
          <a:p>
            <a:pPr lvl="1"/>
            <a:r>
              <a:rPr lang="en-US" dirty="0"/>
              <a:t>Anaconda for Python library management</a:t>
            </a:r>
          </a:p>
          <a:p>
            <a:pPr lvl="1"/>
            <a:r>
              <a:rPr lang="en-US" dirty="0"/>
              <a:t>“Tuhdoop” (aka TDD/OOP) approach for organizing bigger, Python projects</a:t>
            </a:r>
          </a:p>
          <a:p>
            <a:r>
              <a:rPr lang="en-US" dirty="0"/>
              <a:t>Parsing instrument-generated data – Example, </a:t>
            </a:r>
            <a:r>
              <a:rPr lang="en-US" dirty="0" err="1"/>
              <a:t>reapplicable</a:t>
            </a:r>
            <a:r>
              <a:rPr lang="en-US" dirty="0"/>
              <a:t> Python script</a:t>
            </a:r>
          </a:p>
          <a:p>
            <a:r>
              <a:rPr lang="en-US" dirty="0"/>
              <a:t>A roadmap for experimental data of all kinds</a:t>
            </a:r>
          </a:p>
          <a:p>
            <a:pPr lvl="1"/>
            <a:r>
              <a:rPr lang="en-US" dirty="0"/>
              <a:t>A good nomenclature and block diagram for data transformation</a:t>
            </a:r>
          </a:p>
          <a:p>
            <a:pPr lvl="1"/>
            <a:r>
              <a:rPr lang="en-US" dirty="0"/>
              <a:t>Using JMP® and Python/Pandas to transform data for analysis</a:t>
            </a:r>
          </a:p>
          <a:p>
            <a:r>
              <a:rPr lang="en-US" dirty="0"/>
              <a:t>[Bonus Topic 1] Using engineering (and common sense) principles to linearize experimental data</a:t>
            </a:r>
          </a:p>
          <a:p>
            <a:r>
              <a:rPr lang="en-US" dirty="0"/>
              <a:t>[Bonus Topic 2 Fitting models to consumer rating data</a:t>
            </a:r>
          </a:p>
        </p:txBody>
      </p:sp>
    </p:spTree>
    <p:extLst>
      <p:ext uri="{BB962C8B-B14F-4D97-AF65-F5344CB8AC3E}">
        <p14:creationId xmlns:p14="http://schemas.microsoft.com/office/powerpoint/2010/main" val="2963976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JMP Analysis of Parsed Data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whole point of the parser is to gain ability to visualize and study the data –without expending lots of “copy/paste” effort</a:t>
            </a:r>
          </a:p>
          <a:p>
            <a:r>
              <a:rPr lang="en-US" dirty="0">
                <a:solidFill>
                  <a:schemeClr val="tx2"/>
                </a:solidFill>
              </a:rPr>
              <a:t>JMP Demo on quick analysis of parsed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Analyze menu / Fit Y by X: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Run101620-2 has significantly higher Peak Load than -1 (p&lt;0.05)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Standard deviations (spread of peak load data) look similar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Graphs of Load versus extension curves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Run -1 has [qualitatively] more consistent slope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Several -2 samples undergo rapid force increase at 20+ mm extension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927720C0-FF7E-082F-6881-4BB344E0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431399"/>
            <a:ext cx="3264763" cy="3232116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FE52556-C0CB-E880-F65A-8AA8645A2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3877666"/>
            <a:ext cx="3624013" cy="27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6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pic>
        <p:nvPicPr>
          <p:cNvPr id="6" name="Content Placeholder 5" descr="A diagram of a data flow&#10;&#10;Description automatically generated">
            <a:extLst>
              <a:ext uri="{FF2B5EF4-FFF2-40B4-BE49-F238E27FC236}">
                <a16:creationId xmlns:a16="http://schemas.microsoft.com/office/drawing/2014/main" id="{5ADD9613-E71E-8D96-A314-1CA6C4B7D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0" y="1301675"/>
            <a:ext cx="11093694" cy="4598371"/>
          </a:xfrm>
        </p:spPr>
      </p:pic>
    </p:spTree>
    <p:extLst>
      <p:ext uri="{BB962C8B-B14F-4D97-AF65-F5344CB8AC3E}">
        <p14:creationId xmlns:p14="http://schemas.microsoft.com/office/powerpoint/2010/main" val="226488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Creating A “Master Study File” to Summarize an Experimental Study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3"/>
            <a:ext cx="4919006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Once raw data are parsed into rows/columns, we can join data and the run matrix to analyze the study</a:t>
            </a:r>
          </a:p>
          <a:p>
            <a:r>
              <a:rPr lang="en-US" dirty="0">
                <a:solidFill>
                  <a:schemeClr val="tx2"/>
                </a:solidFill>
              </a:rPr>
              <a:t>Example study data has two measurement files and Run Matrix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Measurements_Activity.csv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Measurements_pH and Viscosity.csv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Run Matrix.csv</a:t>
            </a:r>
          </a:p>
          <a:p>
            <a:r>
              <a:rPr lang="en-US" dirty="0">
                <a:solidFill>
                  <a:schemeClr val="tx2"/>
                </a:solidFill>
              </a:rPr>
              <a:t>Goal is analyze by Run Matrix variables</a:t>
            </a:r>
          </a:p>
          <a:p>
            <a:r>
              <a:rPr lang="en-US" dirty="0">
                <a:solidFill>
                  <a:schemeClr val="tx2"/>
                </a:solidFill>
              </a:rPr>
              <a:t>Need to also check within-run variability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own Arrow 18">
            <a:extLst>
              <a:ext uri="{FF2B5EF4-FFF2-40B4-BE49-F238E27FC236}">
                <a16:creationId xmlns:a16="http://schemas.microsoft.com/office/drawing/2014/main" id="{015832CC-B766-28FE-66DF-6631849667E5}"/>
              </a:ext>
            </a:extLst>
          </p:cNvPr>
          <p:cNvSpPr/>
          <p:nvPr/>
        </p:nvSpPr>
        <p:spPr>
          <a:xfrm>
            <a:off x="9140459" y="2640562"/>
            <a:ext cx="536028" cy="546538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1C559-A711-5A0B-BEDB-30BA15F1B967}"/>
              </a:ext>
            </a:extLst>
          </p:cNvPr>
          <p:cNvSpPr txBox="1"/>
          <p:nvPr/>
        </p:nvSpPr>
        <p:spPr>
          <a:xfrm>
            <a:off x="9831100" y="2932247"/>
            <a:ext cx="193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Concatenate + Join 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(in JMP or Pandas)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06AB6-B84B-4243-E069-09183FBAD79A}"/>
              </a:ext>
            </a:extLst>
          </p:cNvPr>
          <p:cNvSpPr txBox="1"/>
          <p:nvPr/>
        </p:nvSpPr>
        <p:spPr>
          <a:xfrm>
            <a:off x="6089039" y="3690676"/>
            <a:ext cx="120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Master Study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3D9DB-5C7A-737D-44E1-F2CC2195A500}"/>
              </a:ext>
            </a:extLst>
          </p:cNvPr>
          <p:cNvSpPr txBox="1"/>
          <p:nvPr/>
        </p:nvSpPr>
        <p:spPr>
          <a:xfrm>
            <a:off x="6015096" y="2547426"/>
            <a:ext cx="79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D74F2-A15F-020D-8DC5-329BAB465699}"/>
              </a:ext>
            </a:extLst>
          </p:cNvPr>
          <p:cNvSpPr txBox="1"/>
          <p:nvPr/>
        </p:nvSpPr>
        <p:spPr>
          <a:xfrm>
            <a:off x="6896947" y="1135113"/>
            <a:ext cx="109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4F19E-F2E9-262B-8430-EDB9EFFBD77D}"/>
              </a:ext>
            </a:extLst>
          </p:cNvPr>
          <p:cNvSpPr txBox="1"/>
          <p:nvPr/>
        </p:nvSpPr>
        <p:spPr>
          <a:xfrm>
            <a:off x="10318932" y="601006"/>
            <a:ext cx="158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2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C6A69-3651-3177-1214-0BC290E8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43" y="3452962"/>
            <a:ext cx="3765109" cy="331169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2697E-5067-CD78-A23E-4D807C3D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55" y="865524"/>
            <a:ext cx="1331093" cy="195291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C199-53B5-F811-5CF4-736FF2082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13" y="745709"/>
            <a:ext cx="2264002" cy="1759813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563E82D-548A-18A8-F11C-8CB3435A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06" y="2629304"/>
            <a:ext cx="2366483" cy="3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19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A98-9D4C-49FA-8724-2051B7C9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8241306" cy="620534"/>
          </a:xfrm>
        </p:spPr>
        <p:txBody>
          <a:bodyPr>
            <a:normAutofit/>
          </a:bodyPr>
          <a:lstStyle/>
          <a:p>
            <a:r>
              <a:rPr lang="en-US" sz="2700" dirty="0"/>
              <a:t>Experimental Data “Keys”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21F5E-D0A6-4E36-90CF-D8E2D8C42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88" y="1460695"/>
            <a:ext cx="4343172" cy="3634486"/>
          </a:xfrm>
        </p:spPr>
        <p:txBody>
          <a:bodyPr>
            <a:normAutofit/>
          </a:bodyPr>
          <a:lstStyle/>
          <a:p>
            <a:r>
              <a:rPr lang="en-US" dirty="0"/>
              <a:t>Keys [aka data nametags] make data easy to summarize and traceable</a:t>
            </a:r>
          </a:p>
          <a:p>
            <a:r>
              <a:rPr lang="en-US" dirty="0"/>
              <a:t>A measurement data point needs up to 6 keys to fully identify the measurement and its source</a:t>
            </a:r>
          </a:p>
          <a:p>
            <a:r>
              <a:rPr lang="en-US" dirty="0"/>
              <a:t>Avoid generic Run ID’s (e.g. “Run 1”) because makes difficult to combine studies</a:t>
            </a:r>
          </a:p>
          <a:p>
            <a:r>
              <a:rPr lang="en-US" dirty="0"/>
              <a:t>Check: Is each row identified by unique keys?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71DF7-9F55-4B45-9284-AC126F7DB63B}"/>
              </a:ext>
            </a:extLst>
          </p:cNvPr>
          <p:cNvSpPr txBox="1"/>
          <p:nvPr/>
        </p:nvSpPr>
        <p:spPr>
          <a:xfrm>
            <a:off x="5149222" y="1317611"/>
            <a:ext cx="364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Run ID</a:t>
            </a:r>
            <a:r>
              <a:rPr lang="en-US" sz="1200" dirty="0"/>
              <a:t> – Uniquely ID’s composition and conditions</a:t>
            </a:r>
          </a:p>
          <a:p>
            <a:r>
              <a:rPr lang="en-US" sz="1200" dirty="0"/>
              <a:t>aka Batch ID, Laundry Load ID, Panelist ID, Modeling Run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32E4D-8CE8-46BC-B836-40B94F1C879A}"/>
              </a:ext>
            </a:extLst>
          </p:cNvPr>
          <p:cNvSpPr txBox="1"/>
          <p:nvPr/>
        </p:nvSpPr>
        <p:spPr>
          <a:xfrm>
            <a:off x="8804906" y="819154"/>
            <a:ext cx="322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Sample ID </a:t>
            </a:r>
            <a:r>
              <a:rPr lang="en-US" sz="1200" dirty="0"/>
              <a:t>– Uniquely identifies “when/where” tested material came from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33834-A3A7-497F-811E-EA3DA94D1207}"/>
              </a:ext>
            </a:extLst>
          </p:cNvPr>
          <p:cNvSpPr txBox="1"/>
          <p:nvPr/>
        </p:nvSpPr>
        <p:spPr>
          <a:xfrm>
            <a:off x="5016671" y="2071565"/>
            <a:ext cx="147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Study ID</a:t>
            </a:r>
            <a:r>
              <a:rPr lang="en-US" sz="1200" dirty="0"/>
              <a:t> – Uniquely ID’s collection of Runs; Use ELN Experiment number or created date string as StudyID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05D32-450C-4EC4-B3AC-DE228AD5C1BB}"/>
              </a:ext>
            </a:extLst>
          </p:cNvPr>
          <p:cNvSpPr txBox="1"/>
          <p:nvPr/>
        </p:nvSpPr>
        <p:spPr>
          <a:xfrm>
            <a:off x="913185" y="5493870"/>
            <a:ext cx="4103486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u="sng" dirty="0"/>
              <a:t>Other Keys Needed</a:t>
            </a:r>
          </a:p>
          <a:p>
            <a:r>
              <a:rPr lang="en-US" sz="1200" b="1" u="sng" dirty="0"/>
              <a:t>AnalysisID</a:t>
            </a:r>
            <a:r>
              <a:rPr lang="en-US" sz="1200" dirty="0"/>
              <a:t> – Uniquely ID’s an instance of analyzing Samples from a Run (Lab software often assigns this)</a:t>
            </a:r>
          </a:p>
          <a:p>
            <a:r>
              <a:rPr lang="en-US" sz="1200" b="1" u="sng" dirty="0" err="1"/>
              <a:t>PositionID</a:t>
            </a:r>
            <a:r>
              <a:rPr lang="en-US" sz="1200" dirty="0"/>
              <a:t> – Identifies order of data points in curve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A3B21-EF03-459F-BA6D-2C37B96F3D04}"/>
              </a:ext>
            </a:extLst>
          </p:cNvPr>
          <p:cNvSpPr txBox="1"/>
          <p:nvPr/>
        </p:nvSpPr>
        <p:spPr>
          <a:xfrm>
            <a:off x="10474024" y="1365104"/>
            <a:ext cx="1094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Analyte Name</a:t>
            </a:r>
            <a:endParaRPr lang="en-US" sz="1200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964369-BBFD-40AF-8025-95916EEC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74" y="2055038"/>
            <a:ext cx="5215173" cy="458713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701E20-563C-4B0E-8941-361F6DBC5FED}"/>
              </a:ext>
            </a:extLst>
          </p:cNvPr>
          <p:cNvSpPr/>
          <p:nvPr/>
        </p:nvSpPr>
        <p:spPr>
          <a:xfrm>
            <a:off x="6566605" y="1925157"/>
            <a:ext cx="964905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2ABA83-DCA5-4872-8064-731E48ACE7ED}"/>
              </a:ext>
            </a:extLst>
          </p:cNvPr>
          <p:cNvSpPr/>
          <p:nvPr/>
        </p:nvSpPr>
        <p:spPr>
          <a:xfrm>
            <a:off x="6649874" y="2738162"/>
            <a:ext cx="637641" cy="17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6D228A-F3DD-4654-902C-6191A929F04A}"/>
              </a:ext>
            </a:extLst>
          </p:cNvPr>
          <p:cNvSpPr/>
          <p:nvPr/>
        </p:nvSpPr>
        <p:spPr>
          <a:xfrm>
            <a:off x="9346455" y="1978422"/>
            <a:ext cx="559546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F53BC1-3574-4C61-8E32-AF23B2CBB3D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220716" y="2614454"/>
            <a:ext cx="429158" cy="212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312837-004A-4DA2-A8FB-599E9B01CF3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503012" y="1735625"/>
            <a:ext cx="546046" cy="1895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D7EA21-EC7B-483F-9F5D-4D5956E4477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626228" y="1263445"/>
            <a:ext cx="265026" cy="7149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8C6EC6-B69C-4126-B52B-79E5DE166536}"/>
              </a:ext>
            </a:extLst>
          </p:cNvPr>
          <p:cNvSpPr/>
          <p:nvPr/>
        </p:nvSpPr>
        <p:spPr>
          <a:xfrm>
            <a:off x="10633086" y="2017662"/>
            <a:ext cx="559545" cy="1979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1A9CBF-D90A-4221-8BE2-88CB7A7493A9}"/>
              </a:ext>
            </a:extLst>
          </p:cNvPr>
          <p:cNvCxnSpPr>
            <a:cxnSpLocks/>
          </p:cNvCxnSpPr>
          <p:nvPr/>
        </p:nvCxnSpPr>
        <p:spPr>
          <a:xfrm flipH="1" flipV="1">
            <a:off x="10749781" y="1651331"/>
            <a:ext cx="191269" cy="366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33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0ED2-28E5-432C-9AB6-82E41C35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5151"/>
            <a:ext cx="11029616" cy="569988"/>
          </a:xfrm>
        </p:spPr>
        <p:txBody>
          <a:bodyPr/>
          <a:lstStyle/>
          <a:p>
            <a:r>
              <a:rPr lang="en-US" dirty="0"/>
              <a:t>Aggregating and Summarizing Data (JMP)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EF594A-BE10-470F-93BD-A261F4F07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68" y="3273634"/>
            <a:ext cx="3896560" cy="3479979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267BD4-7CC9-4F54-850D-4916F2924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4" y="3888660"/>
            <a:ext cx="3927042" cy="15393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93B09-83F8-4AC9-A071-ED9F3EADE450}"/>
              </a:ext>
            </a:extLst>
          </p:cNvPr>
          <p:cNvGrpSpPr/>
          <p:nvPr/>
        </p:nvGrpSpPr>
        <p:grpSpPr>
          <a:xfrm>
            <a:off x="10562572" y="1137514"/>
            <a:ext cx="1153479" cy="1593932"/>
            <a:chOff x="290292" y="4396803"/>
            <a:chExt cx="1153479" cy="1593932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33EC93-7605-4654-95F6-1A0F770C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62" y="4396803"/>
              <a:ext cx="1149409" cy="1593932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FACD39-D9B7-4517-AA06-103818FFBECF}"/>
                </a:ext>
              </a:extLst>
            </p:cNvPr>
            <p:cNvSpPr/>
            <p:nvPr/>
          </p:nvSpPr>
          <p:spPr>
            <a:xfrm>
              <a:off x="294362" y="4541722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1DBBB32-28DB-416E-BC93-D0172455F4FD}"/>
                </a:ext>
              </a:extLst>
            </p:cNvPr>
            <p:cNvSpPr/>
            <p:nvPr/>
          </p:nvSpPr>
          <p:spPr>
            <a:xfrm>
              <a:off x="290292" y="5406960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0AC66AC-1BD5-4ED0-BB55-3DE8CA422FA3}"/>
                </a:ext>
              </a:extLst>
            </p:cNvPr>
            <p:cNvSpPr/>
            <p:nvPr/>
          </p:nvSpPr>
          <p:spPr>
            <a:xfrm>
              <a:off x="290292" y="5659854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4BFA0E-947E-41F0-9626-960AA44CFE33}"/>
              </a:ext>
            </a:extLst>
          </p:cNvPr>
          <p:cNvSpPr txBox="1">
            <a:spLocks/>
          </p:cNvSpPr>
          <p:nvPr/>
        </p:nvSpPr>
        <p:spPr>
          <a:xfrm>
            <a:off x="581192" y="1211602"/>
            <a:ext cx="11029615" cy="1900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JMP and three *.csv files in Batch Example sub-folder</a:t>
            </a:r>
          </a:p>
          <a:p>
            <a:r>
              <a:rPr lang="en-US" dirty="0"/>
              <a:t>To get Master Study File and Summary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Tables/Concatenate: Measurements_Activity.csv and Measurements_pH and Viscosity.csv (Makes Temp Measurements.csv)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Tables/Join: Run Matrix.csv and Temp Measurements.csv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Tables/Summary</a:t>
            </a:r>
          </a:p>
          <a:p>
            <a:r>
              <a:rPr lang="en-US" dirty="0"/>
              <a:t>Use Master Study File for statistical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D98B3-C578-49C2-9D92-9E3005027252}"/>
              </a:ext>
            </a:extLst>
          </p:cNvPr>
          <p:cNvSpPr txBox="1"/>
          <p:nvPr/>
        </p:nvSpPr>
        <p:spPr>
          <a:xfrm>
            <a:off x="4503816" y="2971792"/>
            <a:ext cx="366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 Run Matrix with measurements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44E97-7424-468A-8BDE-DA7CAE457F08}"/>
              </a:ext>
            </a:extLst>
          </p:cNvPr>
          <p:cNvSpPr txBox="1"/>
          <p:nvPr/>
        </p:nvSpPr>
        <p:spPr>
          <a:xfrm>
            <a:off x="664743" y="3524245"/>
            <a:ext cx="293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 measurements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322FA6-5DB3-4883-B777-1A3B4750D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93" y="3484809"/>
            <a:ext cx="3546022" cy="2936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B6F4EA-3556-479E-98A6-A80284AD2292}"/>
              </a:ext>
            </a:extLst>
          </p:cNvPr>
          <p:cNvSpPr txBox="1"/>
          <p:nvPr/>
        </p:nvSpPr>
        <p:spPr>
          <a:xfrm>
            <a:off x="9352416" y="310518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by Run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AEFDE3-EAD3-4990-A838-676F55197D79}"/>
              </a:ext>
            </a:extLst>
          </p:cNvPr>
          <p:cNvSpPr/>
          <p:nvPr/>
        </p:nvSpPr>
        <p:spPr>
          <a:xfrm>
            <a:off x="1280160" y="4405023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7C875C-EA7B-4622-B545-C342190C8391}"/>
              </a:ext>
            </a:extLst>
          </p:cNvPr>
          <p:cNvSpPr/>
          <p:nvPr/>
        </p:nvSpPr>
        <p:spPr>
          <a:xfrm>
            <a:off x="1146313" y="5011884"/>
            <a:ext cx="1561106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9D28ABA-E674-47AC-A879-484E05193895}"/>
              </a:ext>
            </a:extLst>
          </p:cNvPr>
          <p:cNvSpPr/>
          <p:nvPr/>
        </p:nvSpPr>
        <p:spPr>
          <a:xfrm>
            <a:off x="3577838" y="4405022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8BAAA3-5920-4AD5-BB9A-F64B33DB8DB8}"/>
              </a:ext>
            </a:extLst>
          </p:cNvPr>
          <p:cNvSpPr/>
          <p:nvPr/>
        </p:nvSpPr>
        <p:spPr>
          <a:xfrm>
            <a:off x="1698779" y="4430669"/>
            <a:ext cx="1693517" cy="2446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79232B-658B-40A3-914F-05556AF2E52C}"/>
              </a:ext>
            </a:extLst>
          </p:cNvPr>
          <p:cNvSpPr/>
          <p:nvPr/>
        </p:nvSpPr>
        <p:spPr>
          <a:xfrm>
            <a:off x="4469959" y="3786755"/>
            <a:ext cx="940904" cy="1673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317E2B-89C8-4C9F-B57F-C1A21A628959}"/>
              </a:ext>
            </a:extLst>
          </p:cNvPr>
          <p:cNvSpPr/>
          <p:nvPr/>
        </p:nvSpPr>
        <p:spPr>
          <a:xfrm>
            <a:off x="4542846" y="5250205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1AEABB-048D-4E65-A31E-178729088C3B}"/>
              </a:ext>
            </a:extLst>
          </p:cNvPr>
          <p:cNvSpPr/>
          <p:nvPr/>
        </p:nvSpPr>
        <p:spPr>
          <a:xfrm>
            <a:off x="4542845" y="4663392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B68E727-1494-47FC-B4CD-F32B9B209517}"/>
              </a:ext>
            </a:extLst>
          </p:cNvPr>
          <p:cNvSpPr/>
          <p:nvPr/>
        </p:nvSpPr>
        <p:spPr>
          <a:xfrm>
            <a:off x="5856135" y="5179367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8EB37B8-18BE-4B8B-8772-A76F1C51EC11}"/>
              </a:ext>
            </a:extLst>
          </p:cNvPr>
          <p:cNvSpPr/>
          <p:nvPr/>
        </p:nvSpPr>
        <p:spPr>
          <a:xfrm>
            <a:off x="5807695" y="5716048"/>
            <a:ext cx="1543285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7EBE6B0-B19D-44A0-BDE4-551F18706A83}"/>
              </a:ext>
            </a:extLst>
          </p:cNvPr>
          <p:cNvSpPr/>
          <p:nvPr/>
        </p:nvSpPr>
        <p:spPr>
          <a:xfrm>
            <a:off x="5718312" y="3984775"/>
            <a:ext cx="1000540" cy="2197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8A27537-0EF1-45B2-8C09-E583BE5B9B12}"/>
              </a:ext>
            </a:extLst>
          </p:cNvPr>
          <p:cNvSpPr/>
          <p:nvPr/>
        </p:nvSpPr>
        <p:spPr>
          <a:xfrm>
            <a:off x="7503816" y="4794461"/>
            <a:ext cx="722612" cy="2529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DB2B154-F99D-440A-869F-7F75077202D6}"/>
              </a:ext>
            </a:extLst>
          </p:cNvPr>
          <p:cNvSpPr/>
          <p:nvPr/>
        </p:nvSpPr>
        <p:spPr>
          <a:xfrm>
            <a:off x="7691518" y="3810748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D1957E-7F33-4491-AB63-44631BDB172A}"/>
              </a:ext>
            </a:extLst>
          </p:cNvPr>
          <p:cNvSpPr txBox="1"/>
          <p:nvPr/>
        </p:nvSpPr>
        <p:spPr>
          <a:xfrm>
            <a:off x="4317308" y="391698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2539E4-79B8-438C-A50A-6E1A83A75B03}"/>
              </a:ext>
            </a:extLst>
          </p:cNvPr>
          <p:cNvSpPr txBox="1"/>
          <p:nvPr/>
        </p:nvSpPr>
        <p:spPr>
          <a:xfrm>
            <a:off x="4317308" y="481648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2E08C-09CA-40A6-8EF0-D58705C4ADCA}"/>
              </a:ext>
            </a:extLst>
          </p:cNvPr>
          <p:cNvSpPr txBox="1"/>
          <p:nvPr/>
        </p:nvSpPr>
        <p:spPr>
          <a:xfrm>
            <a:off x="5623163" y="512709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2B185A-5BD1-4505-B00F-DD344802E915}"/>
              </a:ext>
            </a:extLst>
          </p:cNvPr>
          <p:cNvSpPr txBox="1"/>
          <p:nvPr/>
        </p:nvSpPr>
        <p:spPr>
          <a:xfrm>
            <a:off x="5584920" y="567008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1C3DB2-9E1A-4EE3-8D22-B2F5EF6F65BC}"/>
              </a:ext>
            </a:extLst>
          </p:cNvPr>
          <p:cNvSpPr txBox="1"/>
          <p:nvPr/>
        </p:nvSpPr>
        <p:spPr>
          <a:xfrm>
            <a:off x="5466401" y="3957383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940567-F797-443E-B80A-A60EBDF967A4}"/>
              </a:ext>
            </a:extLst>
          </p:cNvPr>
          <p:cNvSpPr txBox="1"/>
          <p:nvPr/>
        </p:nvSpPr>
        <p:spPr>
          <a:xfrm>
            <a:off x="7243808" y="470106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475863-58EF-4CD8-BCAF-579C0D3FF243}"/>
              </a:ext>
            </a:extLst>
          </p:cNvPr>
          <p:cNvSpPr txBox="1"/>
          <p:nvPr/>
        </p:nvSpPr>
        <p:spPr>
          <a:xfrm>
            <a:off x="7444969" y="380918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61C61-E766-48AF-AD22-12F47D80B202}"/>
              </a:ext>
            </a:extLst>
          </p:cNvPr>
          <p:cNvSpPr txBox="1"/>
          <p:nvPr/>
        </p:nvSpPr>
        <p:spPr>
          <a:xfrm>
            <a:off x="1568775" y="411365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E182CA-6659-4FD6-A752-2F230D165928}"/>
              </a:ext>
            </a:extLst>
          </p:cNvPr>
          <p:cNvSpPr txBox="1"/>
          <p:nvPr/>
        </p:nvSpPr>
        <p:spPr>
          <a:xfrm>
            <a:off x="2729024" y="4984188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E1191-7CA1-4D1C-936E-83CDD2339330}"/>
              </a:ext>
            </a:extLst>
          </p:cNvPr>
          <p:cNvSpPr txBox="1"/>
          <p:nvPr/>
        </p:nvSpPr>
        <p:spPr>
          <a:xfrm>
            <a:off x="3772547" y="415880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D719601-841E-480C-B850-B982E9A8DC0A}"/>
              </a:ext>
            </a:extLst>
          </p:cNvPr>
          <p:cNvSpPr/>
          <p:nvPr/>
        </p:nvSpPr>
        <p:spPr>
          <a:xfrm>
            <a:off x="10123132" y="3992380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140F0A-3A6F-4E4D-8633-303254012239}"/>
              </a:ext>
            </a:extLst>
          </p:cNvPr>
          <p:cNvSpPr txBox="1"/>
          <p:nvPr/>
        </p:nvSpPr>
        <p:spPr>
          <a:xfrm>
            <a:off x="10317841" y="3746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ACCFE4F-39BF-409D-89AE-F2717918BB6B}"/>
              </a:ext>
            </a:extLst>
          </p:cNvPr>
          <p:cNvSpPr/>
          <p:nvPr/>
        </p:nvSpPr>
        <p:spPr>
          <a:xfrm>
            <a:off x="10123132" y="4718097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73AB44-CEDB-42DE-A01C-E67C57E23BB0}"/>
              </a:ext>
            </a:extLst>
          </p:cNvPr>
          <p:cNvSpPr txBox="1"/>
          <p:nvPr/>
        </p:nvSpPr>
        <p:spPr>
          <a:xfrm>
            <a:off x="10317841" y="447187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7456EDF-49F0-4228-AF54-4ABA6A38AD2E}"/>
              </a:ext>
            </a:extLst>
          </p:cNvPr>
          <p:cNvSpPr/>
          <p:nvPr/>
        </p:nvSpPr>
        <p:spPr>
          <a:xfrm>
            <a:off x="8569245" y="5743042"/>
            <a:ext cx="1123395" cy="2840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1B6AFD-B9DD-43CA-BBD5-8FC1E9FAD53E}"/>
              </a:ext>
            </a:extLst>
          </p:cNvPr>
          <p:cNvSpPr txBox="1"/>
          <p:nvPr/>
        </p:nvSpPr>
        <p:spPr>
          <a:xfrm>
            <a:off x="9650484" y="562270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4A020CE-F15F-469F-AF92-ACA0F6601FB0}"/>
              </a:ext>
            </a:extLst>
          </p:cNvPr>
          <p:cNvSpPr/>
          <p:nvPr/>
        </p:nvSpPr>
        <p:spPr>
          <a:xfrm>
            <a:off x="11521342" y="3989948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B23051-56B6-45EC-809B-EFB62122700E}"/>
              </a:ext>
            </a:extLst>
          </p:cNvPr>
          <p:cNvSpPr txBox="1"/>
          <p:nvPr/>
        </p:nvSpPr>
        <p:spPr>
          <a:xfrm>
            <a:off x="11716051" y="3743727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8120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0D89-4412-42E0-AA3B-8975B007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Data (PAnDAS)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E2D1-95F5-478A-8239-4BA008E5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3958151" cy="1648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Jupyter Notebook: </a:t>
            </a:r>
          </a:p>
          <a:p>
            <a:pPr marL="0" indent="0">
              <a:buNone/>
            </a:pPr>
            <a:r>
              <a:rPr lang="en-US" b="1" i="1" dirty="0"/>
              <a:t>Pandas Master Study File Demo.ipynb</a:t>
            </a:r>
          </a:p>
          <a:p>
            <a:pPr marL="0" indent="0">
              <a:buNone/>
            </a:pPr>
            <a:r>
              <a:rPr lang="en-US" dirty="0"/>
              <a:t>This performs the same concatenate and join transformations as the previous JMP example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DDF2FF-FA8A-0426-525D-4116DE21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98" y="702156"/>
            <a:ext cx="6028989" cy="59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1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6F26-5015-8C67-9A44-AC72D185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Software and </a:t>
            </a:r>
            <a:br>
              <a:rPr lang="en-US" dirty="0"/>
            </a:br>
            <a:r>
              <a:rPr lang="en-US" dirty="0"/>
              <a:t>Experiment Data</a:t>
            </a:r>
          </a:p>
        </p:txBody>
      </p:sp>
      <p:pic>
        <p:nvPicPr>
          <p:cNvPr id="5" name="Content Placeholder 4" descr="A diagram of a data flow&#10;&#10;Description automatically generated">
            <a:extLst>
              <a:ext uri="{FF2B5EF4-FFF2-40B4-BE49-F238E27FC236}">
                <a16:creationId xmlns:a16="http://schemas.microsoft.com/office/drawing/2014/main" id="{B4057D4E-A5C6-560E-3AB8-5D9C2344CF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24" y="641463"/>
            <a:ext cx="4628750" cy="19186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A3A10D-B7F8-2AE0-CD3C-69709EA0E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3" y="2166530"/>
            <a:ext cx="9638572" cy="3788596"/>
          </a:xfrm>
        </p:spPr>
        <p:txBody>
          <a:bodyPr/>
          <a:lstStyle/>
          <a:p>
            <a:r>
              <a:rPr lang="en-US" dirty="0"/>
              <a:t>Generalist software </a:t>
            </a:r>
            <a:r>
              <a:rPr lang="en-US" dirty="0" err="1"/>
              <a:t>recos</a:t>
            </a:r>
            <a:r>
              <a:rPr lang="en-US" dirty="0"/>
              <a:t> give you a toolbox for working with a broad range of engineering data</a:t>
            </a:r>
          </a:p>
          <a:p>
            <a:r>
              <a:rPr lang="en-US"/>
              <a:t>JMP® and Python Pandas are important tools to always have around for working with data</a:t>
            </a:r>
            <a:endParaRPr lang="en-US" dirty="0"/>
          </a:p>
          <a:p>
            <a:r>
              <a:rPr lang="en-US" dirty="0"/>
              <a:t>The Study Folder approach curates experiments to make them efficiently extensible and shareable</a:t>
            </a:r>
          </a:p>
          <a:p>
            <a:r>
              <a:rPr lang="en-US" dirty="0"/>
              <a:t>The standard architecture and templates for experiments give you a reusable cookbook for designing experiments and working with the resulting data</a:t>
            </a:r>
          </a:p>
        </p:txBody>
      </p:sp>
    </p:spTree>
    <p:extLst>
      <p:ext uri="{BB962C8B-B14F-4D97-AF65-F5344CB8AC3E}">
        <p14:creationId xmlns:p14="http://schemas.microsoft.com/office/powerpoint/2010/main" val="279470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Software for Engineers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2"/>
            <a:ext cx="6309002" cy="47968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Pick software by “use case” and use each software in its “lane” where it is best tool for the job</a:t>
            </a:r>
          </a:p>
          <a:p>
            <a:r>
              <a:rPr lang="en-US" dirty="0">
                <a:solidFill>
                  <a:schemeClr val="tx2"/>
                </a:solidFill>
              </a:rPr>
              <a:t>“Use cases” is a useful way of compartmentalizing tasks or activities in software</a:t>
            </a:r>
          </a:p>
          <a:p>
            <a:r>
              <a:rPr lang="en-US" dirty="0">
                <a:solidFill>
                  <a:schemeClr val="tx2"/>
                </a:solidFill>
              </a:rPr>
              <a:t>Use cases start with “I need to…” (or “my customer needs to…”)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My supervisor needs to be able to scroll through our raw data to understand the results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create a correlation matrix for my raw material’s quality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build a validated calculation model for reaction kinetics</a:t>
            </a:r>
          </a:p>
          <a:p>
            <a:r>
              <a:rPr lang="en-US" dirty="0">
                <a:solidFill>
                  <a:schemeClr val="tx2"/>
                </a:solidFill>
              </a:rPr>
              <a:t>Use case focus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Avoids getting (yourself and others) distracted by things that software X is </a:t>
            </a:r>
            <a:r>
              <a:rPr lang="en-US" u="sng" dirty="0">
                <a:solidFill>
                  <a:schemeClr val="tx2"/>
                </a:solidFill>
              </a:rPr>
              <a:t>not</a:t>
            </a:r>
            <a:r>
              <a:rPr lang="en-US" dirty="0">
                <a:solidFill>
                  <a:schemeClr val="tx2"/>
                </a:solidFill>
              </a:rPr>
              <a:t> good at – there is no perfect software tool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Puts a premium on making data portable across applications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6E7E9FE6-4C07-C74D-A0F9-69BD68FF9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3" r="47155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Generalist Engineer/Scientist Software Recos by Use Case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JMP® software </a:t>
            </a:r>
            <a:r>
              <a:rPr lang="en-US" dirty="0"/>
              <a:t>- design of experiments (DOE), exploratory analysis and data visualization with accompanying statistical analysis</a:t>
            </a:r>
          </a:p>
          <a:p>
            <a:r>
              <a:rPr lang="en-US" b="1" dirty="0"/>
              <a:t>Microsoft Excel® </a:t>
            </a:r>
            <a:r>
              <a:rPr lang="en-US" dirty="0"/>
              <a:t>- make data usable by others, generate “end of the pipeline” reports and create spreadsheet models with calculations for use by yourself or non-coders</a:t>
            </a:r>
          </a:p>
          <a:p>
            <a:r>
              <a:rPr lang="en-US" b="1" dirty="0"/>
              <a:t>Python scripts </a:t>
            </a:r>
            <a:r>
              <a:rPr lang="en-US" dirty="0"/>
              <a:t>for data reshaping and for developing coded models and data pipelines (possibly mixing in a little SQL)</a:t>
            </a:r>
          </a:p>
        </p:txBody>
      </p:sp>
      <p:pic>
        <p:nvPicPr>
          <p:cNvPr id="6" name="Content Placeholder 5" descr="A group of tools on a wood surface&#10;&#10;Description automatically generated">
            <a:extLst>
              <a:ext uri="{FF2B5EF4-FFF2-40B4-BE49-F238E27FC236}">
                <a16:creationId xmlns:a16="http://schemas.microsoft.com/office/drawing/2014/main" id="{3EF6EF0D-7E77-9BCC-FCAC-240A0D913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2362549"/>
            <a:ext cx="5194300" cy="33632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556C9-D949-64A0-94EF-D706CF98C467}"/>
              </a:ext>
            </a:extLst>
          </p:cNvPr>
          <p:cNvSpPr txBox="1"/>
          <p:nvPr/>
        </p:nvSpPr>
        <p:spPr>
          <a:xfrm>
            <a:off x="6320927" y="5851343"/>
            <a:ext cx="60978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https://datadelveengineer.com/the-right-modeling-and-analysis-tools-for-the-job/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44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3B8DB28-FA7D-4C33-BBA2-6D73D0156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lue digital binary data on a screen">
            <a:extLst>
              <a:ext uri="{FF2B5EF4-FFF2-40B4-BE49-F238E27FC236}">
                <a16:creationId xmlns:a16="http://schemas.microsoft.com/office/drawing/2014/main" id="{CD5C3718-A6AD-54C7-CF51-0194C11F6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292618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D43769B-7D6E-4E76-B810-BEC3B774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597643"/>
            <a:ext cx="7503665" cy="5794689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4FF5A0-304A-44DA-A4D4-A1E66D92F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56" y="1131195"/>
            <a:ext cx="7034288" cy="124793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Additional Software 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85" y="2438400"/>
            <a:ext cx="7037222" cy="33762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scripting tools - build model and data cleaning scripts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JupyterLab (via installation of Anaconda distribution)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VS Code script and text editor (https://</a:t>
            </a:r>
            <a:r>
              <a:rPr lang="en-US" dirty="0" err="1">
                <a:solidFill>
                  <a:srgbClr val="FFFFFF"/>
                </a:solidFill>
              </a:rPr>
              <a:t>code.visualstudio.com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Github Copilot and Chat extensions VS Code ($$) </a:t>
            </a:r>
          </a:p>
          <a:p>
            <a:r>
              <a:rPr lang="en-US" dirty="0">
                <a:solidFill>
                  <a:srgbClr val="FFFFFF"/>
                </a:solidFill>
              </a:rPr>
              <a:t>VBA Scripting Language – Excel automation</a:t>
            </a:r>
          </a:p>
          <a:p>
            <a:r>
              <a:rPr lang="en-US" dirty="0">
                <a:solidFill>
                  <a:srgbClr val="FFFFFF"/>
                </a:solidFill>
              </a:rPr>
              <a:t>Advanced visualizations – Python Matplotlib</a:t>
            </a:r>
          </a:p>
          <a:p>
            <a:r>
              <a:rPr lang="en-US" dirty="0">
                <a:solidFill>
                  <a:srgbClr val="FFFFFF"/>
                </a:solidFill>
              </a:rPr>
              <a:t>Github - Open sharing of projects, trainings etc.</a:t>
            </a:r>
          </a:p>
        </p:txBody>
      </p:sp>
    </p:spTree>
    <p:extLst>
      <p:ext uri="{BB962C8B-B14F-4D97-AF65-F5344CB8AC3E}">
        <p14:creationId xmlns:p14="http://schemas.microsoft.com/office/powerpoint/2010/main" val="44515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to Extend Functionality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Useful Python libraries for Engineers and Scientists</a:t>
            </a:r>
          </a:p>
          <a:p>
            <a:pPr marL="0" indent="0">
              <a:buNone/>
            </a:pPr>
            <a:r>
              <a:rPr lang="en-US" dirty="0"/>
              <a:t>You can get these with Anaconda installation!!</a:t>
            </a:r>
          </a:p>
          <a:p>
            <a:r>
              <a:rPr lang="en-US" dirty="0">
                <a:hlinkClick r:id="rId2"/>
              </a:rPr>
              <a:t>Pandas</a:t>
            </a:r>
            <a:r>
              <a:rPr lang="en-US" dirty="0"/>
              <a:t> – Data reshaping and analysis</a:t>
            </a:r>
          </a:p>
          <a:p>
            <a:r>
              <a:rPr lang="en-US" dirty="0">
                <a:hlinkClick r:id="rId3"/>
              </a:rPr>
              <a:t>Numpy</a:t>
            </a:r>
            <a:r>
              <a:rPr lang="en-US" dirty="0"/>
              <a:t> – Numerical calculations</a:t>
            </a:r>
          </a:p>
          <a:p>
            <a:r>
              <a:rPr lang="en-US" dirty="0">
                <a:hlinkClick r:id="rId4"/>
              </a:rPr>
              <a:t>Pytest</a:t>
            </a:r>
            <a:r>
              <a:rPr lang="en-US" dirty="0"/>
              <a:t> – Test/Validate your scripts</a:t>
            </a:r>
          </a:p>
          <a:p>
            <a:r>
              <a:rPr lang="en-US" dirty="0">
                <a:hlinkClick r:id="rId5"/>
              </a:rPr>
              <a:t>OpenPyXL</a:t>
            </a:r>
            <a:r>
              <a:rPr lang="en-US" dirty="0"/>
              <a:t> – Format outputs in Excel</a:t>
            </a:r>
          </a:p>
          <a:p>
            <a:r>
              <a:rPr lang="en-US" dirty="0">
                <a:hlinkClick r:id="rId6"/>
              </a:rPr>
              <a:t>Re (Regular Expressions aka Regex) </a:t>
            </a:r>
            <a:r>
              <a:rPr lang="en-US" dirty="0"/>
              <a:t>– Parse text strings</a:t>
            </a:r>
          </a:p>
          <a:p>
            <a:endParaRPr lang="en-US" dirty="0"/>
          </a:p>
        </p:txBody>
      </p:sp>
      <p:pic>
        <p:nvPicPr>
          <p:cNvPr id="6" name="Content Placeholder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2FB33F4-2C04-C61F-6A7E-FFCD0EB14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4" y="4246638"/>
            <a:ext cx="1965401" cy="770745"/>
          </a:xfr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DD5FE9D-30D9-F2DE-E5EA-F45531C37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42" y="2040378"/>
            <a:ext cx="1928793" cy="607760"/>
          </a:xfrm>
          <a:prstGeom prst="rect">
            <a:avLst/>
          </a:prstGeom>
        </p:spPr>
      </p:pic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DCE58733-5B5C-C812-30DD-D670122F8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39" y="2376741"/>
            <a:ext cx="1778000" cy="850900"/>
          </a:xfrm>
          <a:prstGeom prst="rect">
            <a:avLst/>
          </a:prstGeom>
        </p:spPr>
      </p:pic>
      <p:pic>
        <p:nvPicPr>
          <p:cNvPr id="12" name="Picture 11" descr="A logo with colorful bars&#10;&#10;Description automatically generated">
            <a:extLst>
              <a:ext uri="{FF2B5EF4-FFF2-40B4-BE49-F238E27FC236}">
                <a16:creationId xmlns:a16="http://schemas.microsoft.com/office/drawing/2014/main" id="{6DEE1473-6A49-AEBB-2ACA-B451CB1A8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8" y="3429000"/>
            <a:ext cx="1282700" cy="1155700"/>
          </a:xfrm>
          <a:prstGeom prst="rect">
            <a:avLst/>
          </a:prstGeom>
        </p:spPr>
      </p:pic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89" y="5734642"/>
            <a:ext cx="1866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0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Python Regex Package to Extract Strings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882588"/>
            <a:ext cx="6031786" cy="2000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Lab instrument software outputs IDs in string needing cleanup</a:t>
            </a:r>
          </a:p>
          <a:p>
            <a:pPr marL="0" indent="0">
              <a:buNone/>
            </a:pPr>
            <a:r>
              <a:rPr lang="en-US" b="1" dirty="0"/>
              <a:t>regex</a:t>
            </a:r>
            <a:r>
              <a:rPr lang="en-US" dirty="0"/>
              <a:t> Python package can strip out unneeded quotation marks, spaces and (not shown) file extension</a:t>
            </a:r>
          </a:p>
          <a:p>
            <a:pPr marL="0" indent="0">
              <a:buNone/>
            </a:pPr>
            <a:r>
              <a:rPr lang="en-US" dirty="0"/>
              <a:t>(Not shown) Either regex or Python split() command can break the string into pieces using underscore characters as delimiters</a:t>
            </a:r>
          </a:p>
          <a:p>
            <a:endParaRPr lang="en-US" dirty="0"/>
          </a:p>
        </p:txBody>
      </p:sp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24" y="1338362"/>
            <a:ext cx="1405160" cy="296326"/>
          </a:xfrm>
          <a:prstGeom prst="rect">
            <a:avLst/>
          </a:prstGeom>
        </p:spPr>
      </p:pic>
      <p:pic>
        <p:nvPicPr>
          <p:cNvPr id="9" name="Content Placeholder 8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EBE6547B-3CE6-11E5-04F1-DCC40A366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0" y="1989866"/>
            <a:ext cx="5585460" cy="1059180"/>
          </a:xfr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2FC54DF-FF4A-68A8-D296-BB2E38FE1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20" y="3271467"/>
            <a:ext cx="5554980" cy="252984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16EC8B-C169-4E5F-FA80-F723727E512E}"/>
              </a:ext>
            </a:extLst>
          </p:cNvPr>
          <p:cNvSpPr/>
          <p:nvPr/>
        </p:nvSpPr>
        <p:spPr>
          <a:xfrm>
            <a:off x="7124716" y="2695351"/>
            <a:ext cx="1233959" cy="17694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7540F8-0410-3499-9BF7-473BB9A817B1}"/>
              </a:ext>
            </a:extLst>
          </p:cNvPr>
          <p:cNvSpPr/>
          <p:nvPr/>
        </p:nvSpPr>
        <p:spPr>
          <a:xfrm>
            <a:off x="7543180" y="5085315"/>
            <a:ext cx="3904488" cy="50292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5FF7A18-9660-EEC6-8619-48EFFC29B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3673148"/>
            <a:ext cx="5092194" cy="301810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6878D9-496D-CC56-7EF2-786C9E83A6D5}"/>
              </a:ext>
            </a:extLst>
          </p:cNvPr>
          <p:cNvCxnSpPr>
            <a:cxnSpLocks/>
          </p:cNvCxnSpPr>
          <p:nvPr/>
        </p:nvCxnSpPr>
        <p:spPr>
          <a:xfrm flipH="1">
            <a:off x="9796607" y="4345767"/>
            <a:ext cx="4632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3A620D-DBE0-1741-6843-C668FD386814}"/>
              </a:ext>
            </a:extLst>
          </p:cNvPr>
          <p:cNvSpPr txBox="1"/>
          <p:nvPr/>
        </p:nvSpPr>
        <p:spPr>
          <a:xfrm>
            <a:off x="10259901" y="4061144"/>
            <a:ext cx="164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Regex code for ”zero or more spaces at beginning of string”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(“ChatGPT pls help!!”)</a:t>
            </a:r>
          </a:p>
        </p:txBody>
      </p:sp>
    </p:spTree>
    <p:extLst>
      <p:ext uri="{BB962C8B-B14F-4D97-AF65-F5344CB8AC3E}">
        <p14:creationId xmlns:p14="http://schemas.microsoft.com/office/powerpoint/2010/main" val="55628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(AKA Libraries) In Anaconda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=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A4757E-E86F-31E2-4B0C-8EE3F9DD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4" y="2016199"/>
            <a:ext cx="7772400" cy="1595918"/>
          </a:xfrm>
          <a:prstGeom prst="rect">
            <a:avLst/>
          </a:prstGeom>
        </p:spPr>
      </p:pic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84FEC610-6940-969C-4790-A917154A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7" y="3818438"/>
            <a:ext cx="6459632" cy="1457172"/>
          </a:xfrm>
          <a:prstGeom prst="rect">
            <a:avLst/>
          </a:prstGeom>
        </p:spPr>
      </p:pic>
      <p:pic>
        <p:nvPicPr>
          <p:cNvPr id="16" name="Picture 15" descr="A screenshot of a package&#10;&#10;Description automatically generated">
            <a:extLst>
              <a:ext uri="{FF2B5EF4-FFF2-40B4-BE49-F238E27FC236}">
                <a16:creationId xmlns:a16="http://schemas.microsoft.com/office/drawing/2014/main" id="{0C601E31-1C82-84A2-304F-8741B4E9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26" y="3948362"/>
            <a:ext cx="2959780" cy="2430135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45CC4F3C-7B49-B042-B681-3A3099DFE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59" y="2416293"/>
            <a:ext cx="3758546" cy="113244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58594C9-543D-03D5-5D8D-D5FECE1F063C}"/>
              </a:ext>
            </a:extLst>
          </p:cNvPr>
          <p:cNvSpPr/>
          <p:nvPr/>
        </p:nvSpPr>
        <p:spPr>
          <a:xfrm>
            <a:off x="870331" y="1994962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7B705E-D8B5-72B3-0D93-9C151D04A8AA}"/>
              </a:ext>
            </a:extLst>
          </p:cNvPr>
          <p:cNvSpPr/>
          <p:nvPr/>
        </p:nvSpPr>
        <p:spPr>
          <a:xfrm>
            <a:off x="8274978" y="2004619"/>
            <a:ext cx="486773" cy="486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6E7C55-B1E5-2CAF-D1AA-F61C3A7F51BD}"/>
              </a:ext>
            </a:extLst>
          </p:cNvPr>
          <p:cNvSpPr/>
          <p:nvPr/>
        </p:nvSpPr>
        <p:spPr>
          <a:xfrm>
            <a:off x="351980" y="4229203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61B248-B261-13A9-F6D4-DEA46A8305C5}"/>
              </a:ext>
            </a:extLst>
          </p:cNvPr>
          <p:cNvSpPr/>
          <p:nvPr/>
        </p:nvSpPr>
        <p:spPr>
          <a:xfrm>
            <a:off x="7888958" y="5239211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854F98-C9C2-0F0D-573C-9AE553745C1C}"/>
              </a:ext>
            </a:extLst>
          </p:cNvPr>
          <p:cNvSpPr/>
          <p:nvPr/>
        </p:nvSpPr>
        <p:spPr>
          <a:xfrm>
            <a:off x="756584" y="4787233"/>
            <a:ext cx="1168469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6DAD9C6-7F73-4255-5C0A-6E1741E9E760}"/>
              </a:ext>
            </a:extLst>
          </p:cNvPr>
          <p:cNvSpPr/>
          <p:nvPr/>
        </p:nvSpPr>
        <p:spPr>
          <a:xfrm>
            <a:off x="805856" y="3895669"/>
            <a:ext cx="1311702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F2FE0F7-B4DE-7400-6E33-E68E1E560A9D}"/>
              </a:ext>
            </a:extLst>
          </p:cNvPr>
          <p:cNvSpPr/>
          <p:nvPr/>
        </p:nvSpPr>
        <p:spPr>
          <a:xfrm>
            <a:off x="3246784" y="2595196"/>
            <a:ext cx="1022708" cy="2786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01236-24FF-F59D-1DA2-DCEFDB8D1B99}"/>
              </a:ext>
            </a:extLst>
          </p:cNvPr>
          <p:cNvSpPr txBox="1"/>
          <p:nvPr/>
        </p:nvSpPr>
        <p:spPr>
          <a:xfrm>
            <a:off x="3884774" y="5851997"/>
            <a:ext cx="445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Anaconda selects related (aka “dependent”) packages needed by the selected package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062EC-6534-CB09-A973-7BF4852CDD0F}"/>
              </a:ext>
            </a:extLst>
          </p:cNvPr>
          <p:cNvSpPr txBox="1"/>
          <p:nvPr/>
        </p:nvSpPr>
        <p:spPr>
          <a:xfrm>
            <a:off x="3342528" y="3307209"/>
            <a:ext cx="499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** regex is not Installed in environment named “Latest” **</a:t>
            </a:r>
          </a:p>
        </p:txBody>
      </p:sp>
    </p:spTree>
    <p:extLst>
      <p:ext uri="{BB962C8B-B14F-4D97-AF65-F5344CB8AC3E}">
        <p14:creationId xmlns:p14="http://schemas.microsoft.com/office/powerpoint/2010/main" val="345758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Pandas or Python Regex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Exercise 1</a:t>
            </a:r>
          </a:p>
          <a:p>
            <a:r>
              <a:rPr lang="en-US" dirty="0"/>
              <a:t>Have students ask ChatGPT for a regex to parse a particular string</a:t>
            </a:r>
          </a:p>
          <a:p>
            <a:r>
              <a:rPr lang="en-US" dirty="0"/>
              <a:t>Have students try it in ChatGPT or Copilot</a:t>
            </a:r>
          </a:p>
          <a:p>
            <a:r>
              <a:rPr lang="en-US" dirty="0"/>
              <a:t>Try their result on some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Exercise 2</a:t>
            </a:r>
          </a:p>
          <a:p>
            <a:r>
              <a:rPr lang="en-US" dirty="0"/>
              <a:t>Ask students/groups to clone </a:t>
            </a:r>
            <a:r>
              <a:rPr lang="en-US" dirty="0" err="1"/>
              <a:t>Intro_To_Pandas_For_Noncoders</a:t>
            </a:r>
            <a:endParaRPr lang="en-US" dirty="0"/>
          </a:p>
          <a:p>
            <a:r>
              <a:rPr lang="en-US" dirty="0"/>
              <a:t>Run notebook with imported data</a:t>
            </a:r>
          </a:p>
          <a:p>
            <a:r>
              <a:rPr lang="en-US" dirty="0"/>
              <a:t>Ask summary question(s) – How many rows in x subset?</a:t>
            </a:r>
          </a:p>
        </p:txBody>
      </p:sp>
    </p:spTree>
    <p:extLst>
      <p:ext uri="{BB962C8B-B14F-4D97-AF65-F5344CB8AC3E}">
        <p14:creationId xmlns:p14="http://schemas.microsoft.com/office/powerpoint/2010/main" val="81733024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2120</Words>
  <Application>Microsoft Macintosh PowerPoint</Application>
  <PresentationFormat>Widescreen</PresentationFormat>
  <Paragraphs>205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Franklin Gothic Book</vt:lpstr>
      <vt:lpstr>Franklin Gothic Demi</vt:lpstr>
      <vt:lpstr>Gill Sans MT</vt:lpstr>
      <vt:lpstr>Wingdings 2</vt:lpstr>
      <vt:lpstr>DividendVTI</vt:lpstr>
      <vt:lpstr>Data Techniques for Engineers and Scientists </vt:lpstr>
      <vt:lpstr>Agenda: Data Techniques for Analysis and Modeling</vt:lpstr>
      <vt:lpstr>Software for Engineers</vt:lpstr>
      <vt:lpstr>Generalist Engineer/Scientist Software Recos by Use Case </vt:lpstr>
      <vt:lpstr>Additional Software Recommendations</vt:lpstr>
      <vt:lpstr>Python Libraries to Extend Functionality</vt:lpstr>
      <vt:lpstr>Example: Python Regex Package to Extract Strings</vt:lpstr>
      <vt:lpstr>Installing Packages (AKA Libraries) In Anaconda</vt:lpstr>
      <vt:lpstr>Exercise with Pandas or Python Regex</vt:lpstr>
      <vt:lpstr>Objectives Working with Experiment Data</vt:lpstr>
      <vt:lpstr>What are Experiments?</vt:lpstr>
      <vt:lpstr>What Do these have in common?</vt:lpstr>
      <vt:lpstr>Experiment Data “Architecture”</vt:lpstr>
      <vt:lpstr>Why does Standard Study Nomenclature matter?</vt:lpstr>
      <vt:lpstr>Exercise with JMP</vt:lpstr>
      <vt:lpstr>Parsing Raw Data</vt:lpstr>
      <vt:lpstr>Raw Data Parsing Example Data From MTS Tensile Tester Software</vt:lpstr>
      <vt:lpstr>Raw Data Parsing Example Data From MTS Tensile Tester Software</vt:lpstr>
      <vt:lpstr>Custom Python Parser  for Tensile Data</vt:lpstr>
      <vt:lpstr>JMP Analysis of Parsed Data</vt:lpstr>
      <vt:lpstr>Experiment Data “Architecture”</vt:lpstr>
      <vt:lpstr>Creating A “Master Study File” to Summarize an Experimental Study</vt:lpstr>
      <vt:lpstr>Experimental Data “Keys”</vt:lpstr>
      <vt:lpstr>Aggregating and Summarizing Data (JMP)</vt:lpstr>
      <vt:lpstr>Aggregating Data (PAnDAS)</vt:lpstr>
      <vt:lpstr>Working with Software and  Experiment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88</cp:revision>
  <cp:lastPrinted>2023-09-11T18:27:59Z</cp:lastPrinted>
  <dcterms:created xsi:type="dcterms:W3CDTF">2020-02-18T13:45:19Z</dcterms:created>
  <dcterms:modified xsi:type="dcterms:W3CDTF">2023-11-01T17:50:22Z</dcterms:modified>
</cp:coreProperties>
</file>